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203150" cy="36004500"/>
  <p:notesSz cx="6858000" cy="9144000"/>
  <p:defaultTextStyle>
    <a:defPPr>
      <a:defRPr lang="pt-BR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1" d="100"/>
          <a:sy n="21" d="100"/>
        </p:scale>
        <p:origin x="1740" y="18"/>
      </p:cViewPr>
      <p:guideLst>
        <p:guide orient="horz" pos="11340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417677" y="28086988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1050131" y="25480410"/>
            <a:ext cx="23312914" cy="6417469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050131" y="20402550"/>
            <a:ext cx="23312914" cy="4800600"/>
          </a:xfrm>
        </p:spPr>
        <p:txBody>
          <a:bodyPr anchor="b"/>
          <a:lstStyle>
            <a:lvl1pPr marL="0" indent="0" algn="l">
              <a:buNone/>
              <a:defRPr sz="9200">
                <a:solidFill>
                  <a:schemeClr val="tx2">
                    <a:shade val="75000"/>
                  </a:schemeClr>
                </a:solidFill>
              </a:defRPr>
            </a:lvl1pPr>
            <a:lvl2pPr marL="1748790" indent="0" algn="ctr">
              <a:buNone/>
            </a:lvl2pPr>
            <a:lvl3pPr marL="3497580" indent="0" algn="ctr">
              <a:buNone/>
            </a:lvl3pPr>
            <a:lvl4pPr marL="5246370" indent="0" algn="ctr">
              <a:buNone/>
            </a:lvl4pPr>
            <a:lvl5pPr marL="6995160" indent="0" algn="ctr">
              <a:buNone/>
            </a:lvl5pPr>
            <a:lvl6pPr marL="8743950" indent="0" algn="ctr">
              <a:buNone/>
            </a:lvl6pPr>
            <a:lvl7pPr marL="10492740" indent="0" algn="ctr">
              <a:buNone/>
            </a:lvl7pPr>
            <a:lvl8pPr marL="12241530" indent="0" algn="ctr">
              <a:buNone/>
            </a:lvl8pPr>
            <a:lvl9pPr marL="1399032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22682835" y="33988248"/>
            <a:ext cx="2091861" cy="1296162"/>
          </a:xfrm>
        </p:spPr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8902363" y="2883702"/>
            <a:ext cx="5040630" cy="30720506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60157" y="2883702"/>
            <a:ext cx="17222153" cy="3072050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9871234" y="400053"/>
            <a:ext cx="7980998" cy="1516856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22682835" y="33988248"/>
            <a:ext cx="2091861" cy="1296162"/>
          </a:xfrm>
        </p:spPr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417677" y="18085738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1050131" y="8801100"/>
            <a:ext cx="23312914" cy="6400800"/>
          </a:xfrm>
        </p:spPr>
        <p:txBody>
          <a:bodyPr anchor="b"/>
          <a:lstStyle>
            <a:lvl1pPr marL="0" indent="0" algn="r">
              <a:buNone/>
              <a:defRPr sz="77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97434" y="15472199"/>
            <a:ext cx="23942993" cy="6220331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831704" y="2400300"/>
            <a:ext cx="23942993" cy="44165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840105" y="8401050"/>
            <a:ext cx="11551444" cy="24803100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12811601" y="8401050"/>
            <a:ext cx="11971496" cy="24803100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840105" y="28403550"/>
            <a:ext cx="23732966" cy="463391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775730" y="3500437"/>
            <a:ext cx="11825845" cy="3358751"/>
          </a:xfrm>
        </p:spPr>
        <p:txBody>
          <a:bodyPr anchor="ctr"/>
          <a:lstStyle>
            <a:lvl1pPr marL="0" indent="0">
              <a:buNone/>
              <a:defRPr sz="69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12802852" y="3500437"/>
            <a:ext cx="11830489" cy="3358751"/>
          </a:xfrm>
        </p:spPr>
        <p:txBody>
          <a:bodyPr anchor="ctr"/>
          <a:lstStyle>
            <a:lvl1pPr marL="0" indent="0">
              <a:buNone/>
              <a:defRPr sz="69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775730" y="6909197"/>
            <a:ext cx="11825845" cy="20694256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12813062" y="6909197"/>
            <a:ext cx="11820277" cy="20694256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22682835" y="34004250"/>
            <a:ext cx="2100263" cy="1296162"/>
          </a:xfrm>
        </p:spPr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417677" y="31603953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831704" y="2400300"/>
            <a:ext cx="23942993" cy="44165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417677" y="3070786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1260157" y="28803600"/>
            <a:ext cx="23312914" cy="2733675"/>
          </a:xfrm>
        </p:spPr>
        <p:txBody>
          <a:bodyPr anchor="ctr"/>
          <a:lstStyle>
            <a:lvl1pPr algn="l">
              <a:buNone/>
              <a:defRPr sz="77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1260159" y="3200400"/>
            <a:ext cx="8291663" cy="25203150"/>
          </a:xfrm>
        </p:spPr>
        <p:txBody>
          <a:bodyPr/>
          <a:lstStyle>
            <a:lvl1pPr marL="0" indent="0">
              <a:buNone/>
              <a:defRPr sz="5400"/>
            </a:lvl1pPr>
            <a:lvl2pPr>
              <a:buNone/>
              <a:defRPr sz="4600"/>
            </a:lvl2pPr>
            <a:lvl3pPr>
              <a:buNone/>
              <a:defRPr sz="3800"/>
            </a:lvl3pPr>
            <a:lvl4pPr>
              <a:buNone/>
              <a:defRPr sz="3400"/>
            </a:lvl4pPr>
            <a:lvl5pPr>
              <a:buNone/>
              <a:defRPr sz="34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9853731" y="3200400"/>
            <a:ext cx="14719340" cy="25203150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9661207" y="3237329"/>
            <a:ext cx="13861733" cy="192024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12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1050131" y="26217240"/>
            <a:ext cx="16172021" cy="2742012"/>
          </a:xfrm>
        </p:spPr>
        <p:txBody>
          <a:bodyPr anchor="ctr"/>
          <a:lstStyle>
            <a:lvl1pPr algn="l">
              <a:buNone/>
              <a:defRPr sz="77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1050131" y="29049394"/>
            <a:ext cx="16172021" cy="4033838"/>
          </a:xfrm>
        </p:spPr>
        <p:txBody>
          <a:bodyPr lIns="419710" tIns="0"/>
          <a:lstStyle>
            <a:lvl1pPr marL="0" indent="0">
              <a:buNone/>
              <a:defRPr sz="5400"/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417677" y="551721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840105" y="8159353"/>
            <a:ext cx="23942993" cy="23761306"/>
          </a:xfrm>
          <a:prstGeom prst="rect">
            <a:avLst/>
          </a:prstGeom>
        </p:spPr>
        <p:txBody>
          <a:bodyPr vert="horz" lIns="349758" tIns="174879" rIns="349758" bIns="174879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17852231" y="400053"/>
            <a:ext cx="6930866" cy="1516856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l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E3E6F4-1365-4231-B85E-84A194E93B96}" type="datetimeFigureOut">
              <a:rPr lang="pt-BR" smtClean="0"/>
              <a:pPr/>
              <a:t>06/11/14 Digi@rt Informática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8611076" y="400053"/>
            <a:ext cx="9241155" cy="1516856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r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22682835" y="34004253"/>
            <a:ext cx="2100263" cy="1283494"/>
          </a:xfrm>
          <a:prstGeom prst="rect">
            <a:avLst/>
          </a:prstGeom>
        </p:spPr>
        <p:txBody>
          <a:bodyPr vert="horz" lIns="349758" tIns="174879" rIns="349758" bIns="174879"/>
          <a:lstStyle>
            <a:lvl1pPr algn="r" eaLnBrk="1" latinLnBrk="0" hangingPunct="1">
              <a:defRPr kumimoji="0" sz="46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9FC14C3-B521-46E3-9C9D-6DD70BD771C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840105" y="2400300"/>
            <a:ext cx="23942993" cy="4400550"/>
          </a:xfrm>
          <a:prstGeom prst="rect">
            <a:avLst/>
          </a:prstGeom>
        </p:spPr>
        <p:txBody>
          <a:bodyPr vert="horz" lIns="349758" tIns="174879" rIns="349758" bIns="174879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417677" y="5517217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417677" y="5554429"/>
            <a:ext cx="23785473" cy="125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58" tIns="174879" rIns="349758" bIns="174879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138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1311593" indent="-1311593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12200" kern="1200">
          <a:solidFill>
            <a:schemeClr val="tx2"/>
          </a:solidFill>
          <a:latin typeface="+mn-lt"/>
          <a:ea typeface="+mn-ea"/>
          <a:cs typeface="+mn-cs"/>
        </a:defRPr>
      </a:lvl1pPr>
      <a:lvl2pPr marL="2841784" indent="-1092994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10700" kern="1200">
          <a:solidFill>
            <a:schemeClr val="tx2"/>
          </a:solidFill>
          <a:latin typeface="+mn-lt"/>
          <a:ea typeface="+mn-ea"/>
          <a:cs typeface="+mn-cs"/>
        </a:defRPr>
      </a:lvl2pPr>
      <a:lvl3pPr marL="4371975" indent="-87439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9200" kern="1200">
          <a:solidFill>
            <a:schemeClr val="tx2"/>
          </a:solidFill>
          <a:latin typeface="+mn-lt"/>
          <a:ea typeface="+mn-ea"/>
          <a:cs typeface="+mn-cs"/>
        </a:defRPr>
      </a:lvl3pPr>
      <a:lvl4pPr marL="6120765" indent="-87439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7700" kern="1200">
          <a:solidFill>
            <a:schemeClr val="tx2"/>
          </a:solidFill>
          <a:latin typeface="+mn-lt"/>
          <a:ea typeface="+mn-ea"/>
          <a:cs typeface="+mn-cs"/>
        </a:defRPr>
      </a:lvl4pPr>
      <a:lvl5pPr marL="786955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6900" kern="1200">
          <a:solidFill>
            <a:schemeClr val="tx2"/>
          </a:solidFill>
          <a:latin typeface="+mn-lt"/>
          <a:ea typeface="+mn-ea"/>
          <a:cs typeface="+mn-cs"/>
        </a:defRPr>
      </a:lvl5pPr>
      <a:lvl6pPr marL="961834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6900" kern="1200">
          <a:solidFill>
            <a:schemeClr val="tx2"/>
          </a:solidFill>
          <a:latin typeface="+mn-lt"/>
          <a:ea typeface="+mn-ea"/>
          <a:cs typeface="+mn-cs"/>
        </a:defRPr>
      </a:lvl6pPr>
      <a:lvl7pPr marL="1136713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6100" kern="1200">
          <a:solidFill>
            <a:schemeClr val="tx2"/>
          </a:solidFill>
          <a:latin typeface="+mn-lt"/>
          <a:ea typeface="+mn-ea"/>
          <a:cs typeface="+mn-cs"/>
        </a:defRPr>
      </a:lvl7pPr>
      <a:lvl8pPr marL="1311592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61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14864715" indent="-874395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5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112743" y="576460"/>
            <a:ext cx="21818424" cy="3382936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UTILIZAÇÃO DE MODELOS PEDAGÓCICOS E EXPERIMENTAÇÃO NA CONSTRUÇÃO DO CONHECIMENTO – RELATO DE </a:t>
            </a:r>
            <a:r>
              <a:rPr lang="pt-B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EXPERIÊNCIA</a:t>
            </a:r>
            <a:br>
              <a:rPr lang="pt-B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3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Lidiane</a:t>
            </a:r>
            <a:r>
              <a:rPr lang="pt-B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Alves Soares; Tatiana Ferreira de Lima Brito; Tiago Pereira Florentino,</a:t>
            </a:r>
            <a:br>
              <a:rPr lang="pt-B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3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Mário Luiz Farias Cavalcanti, Paulo César </a:t>
            </a:r>
            <a:r>
              <a:rPr lang="pt-BR" sz="3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Geglio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600" dirty="0">
                <a:latin typeface="Times New Roman" pitchFamily="18" charset="0"/>
                <a:cs typeface="Times New Roman" pitchFamily="18" charset="0"/>
              </a:rPr>
            </a:br>
            <a:endParaRPr lang="pt-B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2"/>
          </p:nvPr>
        </p:nvSpPr>
        <p:spPr>
          <a:xfrm>
            <a:off x="1260158" y="4890836"/>
            <a:ext cx="11135768" cy="3010530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INTRODUÇÃO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/>
              <a:t>	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programa da disciplina de biologia traz em sua 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grade curricular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conceitos que são de difícil compreensão e diante disso muitos problemas são enfrentados pelos alunos. A falta de aulas práticas e de novas metodologias de ensino faz com que os alunos fiquem dispersos na sala de aula e isto acaba por desencadear um bloqueio no processo de ensino-aprendizagem.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Na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literatura são encontrados vários exemplos do uso de modelos didáticos e 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experimentos.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Esse material têm sido empregados como ferramentas auxiliares e constituem uma estratégia de ensino comprovadamente eficiente, facilitando o aprendizado através da representação de conceitos e permitindo que os conteúdos teóricos sejam revistos em aulas mais dinâmicas e interativas (</a:t>
            </a:r>
            <a:r>
              <a:rPr lang="pt-BR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Zierer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et.al. 2010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Diante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disso o objetivo do presente trabalho é relatar a experiência dos bolsistas do Programa Institucional de Bolsas de Iniciação à Docência (</a:t>
            </a:r>
            <a:r>
              <a:rPr lang="pt-BR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Pibid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sobre a utilização de experimentos sobre membrana plasmática no ensino de Biologia com alunos do primeiro ano do Ensino Médio.</a:t>
            </a:r>
          </a:p>
          <a:p>
            <a:pPr algn="ctr">
              <a:lnSpc>
                <a:spcPct val="150000"/>
              </a:lnSpc>
              <a:buNone/>
            </a:pPr>
            <a:r>
              <a:rPr lang="pt-BR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METODOLOGIA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O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púbico alvo dessa aula foram alunos do primeiro ano do ensino médio de uma escola pública localizada na cidade de Areia, estado da Paraíba, Brasil.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Foi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explicada a organização molecular da membrana e a seguir foi apresentado modelo da membrana plasmática, frisando cada estrutura 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 sua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respectiva função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(Fig. 01)</a:t>
            </a:r>
            <a:endParaRPr lang="pt-B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pt-B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lnSpc>
                <a:spcPct val="150000"/>
              </a:lnSpc>
              <a:buNone/>
            </a:pPr>
            <a:endParaRPr lang="pt-B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</a:t>
            </a:r>
          </a:p>
          <a:p>
            <a:pPr algn="just">
              <a:lnSpc>
                <a:spcPct val="150000"/>
              </a:lnSpc>
              <a:buNone/>
            </a:pPr>
            <a:endParaRPr lang="pt-BR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pt-BR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600" dirty="0" smtClean="0"/>
              <a:t>	</a:t>
            </a:r>
          </a:p>
          <a:p>
            <a:pPr>
              <a:buNone/>
            </a:pPr>
            <a:endParaRPr lang="pt-BR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Foto: Tatiana Brito</a:t>
            </a:r>
          </a:p>
          <a:p>
            <a:pPr>
              <a:buNone/>
            </a:pPr>
            <a:r>
              <a:rPr lang="pt-BR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Fig. 1: Estrutura da membrana plasmática confeccionadas com isopor e palito de dentes.</a:t>
            </a:r>
          </a:p>
          <a:p>
            <a:pPr algn="just">
              <a:lnSpc>
                <a:spcPct val="150000"/>
              </a:lnSpc>
              <a:buNone/>
            </a:pPr>
            <a:endParaRPr lang="pt-BR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Foi realizado dois experimentos para melhor fixação do conteúdo a partir da verificação do transporte e permeabilidade da membrana plasmática. Para o primeiro experimento foi usado sal de cozinha (</a:t>
            </a:r>
            <a:r>
              <a:rPr lang="pt-BR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batatas inglesas (</a:t>
            </a:r>
            <a:r>
              <a:rPr lang="pt-BR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Solanum</a:t>
            </a:r>
            <a:r>
              <a:rPr lang="pt-BR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tuberosum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cruas e açúcar de mesa ou sacarose (C</a:t>
            </a:r>
            <a:r>
              <a:rPr lang="pt-BR" sz="32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32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32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sachês de chá e água quente. (Fig.02)</a:t>
            </a:r>
          </a:p>
          <a:p>
            <a:pPr algn="just">
              <a:lnSpc>
                <a:spcPct val="150000"/>
              </a:lnSpc>
              <a:buNone/>
            </a:pP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xfrm>
            <a:off x="12802852" y="4968802"/>
            <a:ext cx="11140142" cy="2988332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lnSpc>
                <a:spcPct val="150000"/>
              </a:lnSpc>
              <a:buNone/>
            </a:pPr>
            <a:endParaRPr lang="pt-BR" sz="3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sz="3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	                                                                           (Fig. 02)</a:t>
            </a:r>
          </a:p>
          <a:p>
            <a:pPr algn="just">
              <a:lnSpc>
                <a:spcPct val="170000"/>
              </a:lnSpc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</a:t>
            </a:r>
          </a:p>
          <a:p>
            <a:pPr algn="just">
              <a:lnSpc>
                <a:spcPct val="170000"/>
              </a:lnSpc>
              <a:buNone/>
            </a:pPr>
            <a:endParaRPr lang="pt-B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BR" sz="9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Foto: Tatiana Brito</a:t>
            </a:r>
          </a:p>
          <a:p>
            <a:pPr algn="just">
              <a:buNone/>
            </a:pPr>
            <a:r>
              <a:rPr lang="pt-BR" sz="9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Fig. 2: Experimento com batatas inglesas (</a:t>
            </a:r>
            <a:r>
              <a:rPr lang="pt-BR" sz="9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Solanum</a:t>
            </a:r>
            <a:r>
              <a:rPr lang="pt-BR" sz="9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9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tuberosum</a:t>
            </a:r>
            <a:r>
              <a:rPr lang="pt-BR" sz="9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para observar o processo de osmose.</a:t>
            </a:r>
          </a:p>
          <a:p>
            <a:pPr algn="ctr">
              <a:lnSpc>
                <a:spcPct val="170000"/>
              </a:lnSpc>
              <a:buNone/>
            </a:pP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</a:t>
            </a:r>
            <a:r>
              <a:rPr lang="pt-BR" sz="1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CONCLUSÕES</a:t>
            </a:r>
            <a:endParaRPr lang="pt-BR" sz="1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A 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utilização do modelo didático, junto com o experimento fez com que esse conteúdo deixasse de ser algo abstrato, passado a ter sentido, despertando nos alunos o interesse a partir da visualização e interação, pois não estavam habituados a esse tipo de aula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sz="1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Percebeu-se 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que a utilização de modelos didáticos e ou experimentação em sala de aula foi fundamental para o processo de ensino e aprendizagem. Os alunos deixaram apenas imaginar a estrutura para tocar e sentir um modelo pedagógico ou visualizar todo o processo através de um experimento, estimulando o senso crítico e a construção do 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conhecimento.</a:t>
            </a:r>
            <a:endParaRPr lang="pt-BR" sz="1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Foi uma aula simples, que não utilizou matérias de custo elevado e nem utilizou laboratório, mas que contribuiu para a construção da aprendizagem, isso demonstra que para ministrar uma aula que desperte o interesse dos alunos, a escola não precisa dispor de laboratórios sofisticados, mas sim da criatividade do professor que deve procurar métodos para facilitar o processo de ensino aprendizagem dos seus alunos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sz="1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  <a:buNone/>
            </a:pPr>
            <a:r>
              <a:rPr lang="es-ES" sz="12000" b="1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ES" sz="12000" b="1" cap="smal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REFERêNCIAS</a:t>
            </a:r>
            <a:r>
              <a:rPr lang="es-ES" sz="12000" b="1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0" b="1" cap="sm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BIBLIOGRÁFICAS</a:t>
            </a:r>
            <a:endParaRPr lang="pt-BR" sz="12000" b="1" cap="sm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Matos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C.H.C.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Oliveira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C.R.F.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Santos,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M.P.F.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Ferraz,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C.S.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2009. </a:t>
            </a:r>
            <a:r>
              <a:rPr lang="pt-BR" sz="1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Utilização de Modelos Didáticos no Ensino de Entomologia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pt-BR" sz="1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Revista de biologia e ciências da terra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sz="1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sz="1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Amaral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J.A.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Bezerra,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C.S.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Carmo,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F.N.A.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Alves,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N.T.O.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Moura,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D.S.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Ferreira,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E.R.G.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Pereira, </a:t>
            </a:r>
            <a:r>
              <a:rPr lang="pt-BR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C.I.V.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2010. </a:t>
            </a:r>
            <a:r>
              <a:rPr lang="pt-BR" sz="1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Construção e avaliação de modelos didáticos destinados ao ensino-aprendizagem de biologia. 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Anais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 CONNEPI</a:t>
            </a: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sz="1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pt-BR" sz="1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1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Zierer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M. e Assis, C. A.</a:t>
            </a:r>
            <a:r>
              <a:rPr lang="pt-BR" sz="1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2010.</a:t>
            </a:r>
            <a:r>
              <a:rPr lang="pt-BR" sz="1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construção de modelos como estratégia para um ensino mais criativo nas disciplinas de bioquímica e biologia molecular.</a:t>
            </a:r>
            <a:r>
              <a:rPr lang="pt-BR" sz="1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Diálogos &amp; Ciência – </a:t>
            </a:r>
            <a:r>
              <a:rPr lang="pt-BR" sz="1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Revista da Faculdade de Tecnologia e Ciências</a:t>
            </a:r>
            <a:r>
              <a:rPr lang="pt-BR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Rede de Ensino FTC. </a:t>
            </a:r>
            <a:r>
              <a:rPr lang="en-US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ISSN 1678-0493, </a:t>
            </a:r>
            <a:r>
              <a:rPr lang="en-US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Ano</a:t>
            </a:r>
            <a:r>
              <a:rPr lang="en-US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8, n. 24, </a:t>
            </a:r>
            <a:r>
              <a:rPr lang="en-US" sz="1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dez</a:t>
            </a:r>
            <a:r>
              <a:rPr lang="en-US" sz="1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pt-BR" sz="1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BR" dirty="0"/>
          </a:p>
        </p:txBody>
      </p:sp>
      <p:pic>
        <p:nvPicPr>
          <p:cNvPr id="9" name="Imagem 8" descr="UFP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703" y="576289"/>
            <a:ext cx="2219744" cy="3168352"/>
          </a:xfrm>
          <a:prstGeom prst="rect">
            <a:avLst/>
          </a:prstGeom>
        </p:spPr>
      </p:pic>
      <p:pic>
        <p:nvPicPr>
          <p:cNvPr id="10" name="Imagem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466671" y="2987935"/>
            <a:ext cx="2520454" cy="2952328"/>
          </a:xfrm>
          <a:prstGeom prst="rect">
            <a:avLst/>
          </a:prstGeom>
          <a:noFill/>
        </p:spPr>
      </p:pic>
      <p:pic>
        <p:nvPicPr>
          <p:cNvPr id="11" name="Imagem 10" descr="E:\Documents\Documents\Pibid\PIBID\2013-05-07 15.59.26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8" t="37500" r="34665" b="33108"/>
          <a:stretch/>
        </p:blipFill>
        <p:spPr bwMode="auto">
          <a:xfrm>
            <a:off x="3312543" y="22610762"/>
            <a:ext cx="8208912" cy="403244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Imagem 13" descr="1080476_557273261003418_1754808062_n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72" b="16146"/>
          <a:stretch/>
        </p:blipFill>
        <p:spPr bwMode="auto">
          <a:xfrm>
            <a:off x="14545791" y="5112818"/>
            <a:ext cx="6696744" cy="367015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</TotalTime>
  <Words>15</Words>
  <Application>Microsoft Office PowerPoint</Application>
  <PresentationFormat>Personalizar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Franklin Gothic Book</vt:lpstr>
      <vt:lpstr>Franklin Gothic Medium</vt:lpstr>
      <vt:lpstr>Times New Roman</vt:lpstr>
      <vt:lpstr>Wingdings 2</vt:lpstr>
      <vt:lpstr>Viagem</vt:lpstr>
      <vt:lpstr>UTILIZAÇÃO DE MODELOS PEDAGÓCICOS E EXPERIMENTAÇÃO NA CONSTRUÇÃO DO CONHECIMENTO – RELATO DE EXPERIÊNCIA  Lidiane Alves Soares; Tatiana Ferreira de Lima Brito; Tiago Pereira Florentino, Mário Luiz Farias Cavalcanti, Paulo César Geglio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UTILIZAÇÃO DE MODELOS PEDAGÓCICOS E EXPERIMENTAÇÃO NA CONSTRUÇÃO DO CONHECIMENTO – RELATO DE EXPERIÊNCIA  Lidiane Alves Soares; Tatiana Ferreira de Lima Brito; Tiago Pereira Florentino, Mário Luiz Farias Cavalcanti, Paulo César Geglio</dc:title>
  <dc:creator>Claudia e Tathy</dc:creator>
  <cp:lastModifiedBy>Casa</cp:lastModifiedBy>
  <cp:revision>9</cp:revision>
  <dcterms:created xsi:type="dcterms:W3CDTF">2014-09-30T01:39:53Z</dcterms:created>
  <dcterms:modified xsi:type="dcterms:W3CDTF">2014-11-06T21:54:37Z</dcterms:modified>
</cp:coreProperties>
</file>