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203150" cy="36004500"/>
  <p:notesSz cx="6858000" cy="9144000"/>
  <p:defaultTextStyle>
    <a:defPPr>
      <a:defRPr lang="pt-BR"/>
    </a:defPPr>
    <a:lvl1pPr marL="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246" y="-4800"/>
      </p:cViewPr>
      <p:guideLst>
        <p:guide orient="horz" pos="11340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417677" y="28086988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1050131" y="25480410"/>
            <a:ext cx="23312914" cy="6417469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050131" y="20402550"/>
            <a:ext cx="23312914" cy="4800600"/>
          </a:xfrm>
        </p:spPr>
        <p:txBody>
          <a:bodyPr anchor="b"/>
          <a:lstStyle>
            <a:lvl1pPr marL="0" indent="0" algn="l">
              <a:buNone/>
              <a:defRPr sz="9200">
                <a:solidFill>
                  <a:schemeClr val="tx2">
                    <a:shade val="75000"/>
                  </a:schemeClr>
                </a:solidFill>
              </a:defRPr>
            </a:lvl1pPr>
            <a:lvl2pPr marL="1748790" indent="0" algn="ctr">
              <a:buNone/>
            </a:lvl2pPr>
            <a:lvl3pPr marL="3497580" indent="0" algn="ctr">
              <a:buNone/>
            </a:lvl3pPr>
            <a:lvl4pPr marL="5246370" indent="0" algn="ctr">
              <a:buNone/>
            </a:lvl4pPr>
            <a:lvl5pPr marL="6995160" indent="0" algn="ctr">
              <a:buNone/>
            </a:lvl5pPr>
            <a:lvl6pPr marL="8743950" indent="0" algn="ctr">
              <a:buNone/>
            </a:lvl6pPr>
            <a:lvl7pPr marL="10492740" indent="0" algn="ctr">
              <a:buNone/>
            </a:lvl7pPr>
            <a:lvl8pPr marL="12241530" indent="0" algn="ctr">
              <a:buNone/>
            </a:lvl8pPr>
            <a:lvl9pPr marL="1399032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22682835" y="33988248"/>
            <a:ext cx="2091861" cy="1296162"/>
          </a:xfrm>
        </p:spPr>
        <p:txBody>
          <a:bodyPr/>
          <a:lstStyle/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8902363" y="2883702"/>
            <a:ext cx="5040630" cy="30720506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60157" y="2883702"/>
            <a:ext cx="17222153" cy="3072050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9871234" y="400053"/>
            <a:ext cx="7980998" cy="1516856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22682835" y="33988248"/>
            <a:ext cx="2091861" cy="1296162"/>
          </a:xfrm>
        </p:spPr>
        <p:txBody>
          <a:bodyPr/>
          <a:lstStyle/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417677" y="18085738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1050131" y="8801100"/>
            <a:ext cx="23312914" cy="6400800"/>
          </a:xfrm>
        </p:spPr>
        <p:txBody>
          <a:bodyPr anchor="b"/>
          <a:lstStyle>
            <a:lvl1pPr marL="0" indent="0" algn="r">
              <a:buNone/>
              <a:defRPr sz="77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97434" y="15472199"/>
            <a:ext cx="23942993" cy="6220331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831704" y="2400300"/>
            <a:ext cx="23942993" cy="44165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840105" y="8401050"/>
            <a:ext cx="11551444" cy="24803100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12811601" y="8401050"/>
            <a:ext cx="11971496" cy="24803100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840105" y="28403550"/>
            <a:ext cx="23732966" cy="463391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775730" y="3500437"/>
            <a:ext cx="11825845" cy="3358751"/>
          </a:xfrm>
        </p:spPr>
        <p:txBody>
          <a:bodyPr anchor="ctr"/>
          <a:lstStyle>
            <a:lvl1pPr marL="0" indent="0">
              <a:buNone/>
              <a:defRPr sz="69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12802852" y="3500437"/>
            <a:ext cx="11830489" cy="3358751"/>
          </a:xfrm>
        </p:spPr>
        <p:txBody>
          <a:bodyPr anchor="ctr"/>
          <a:lstStyle>
            <a:lvl1pPr marL="0" indent="0">
              <a:buNone/>
              <a:defRPr sz="69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775730" y="6909197"/>
            <a:ext cx="11825845" cy="20694256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12813062" y="6909197"/>
            <a:ext cx="11820277" cy="20694256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22682835" y="34004250"/>
            <a:ext cx="2100263" cy="1296162"/>
          </a:xfrm>
        </p:spPr>
        <p:txBody>
          <a:bodyPr/>
          <a:lstStyle/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417677" y="31603953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831704" y="2400300"/>
            <a:ext cx="23942993" cy="44165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417677" y="30707867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1260157" y="28803600"/>
            <a:ext cx="23312914" cy="2733675"/>
          </a:xfrm>
        </p:spPr>
        <p:txBody>
          <a:bodyPr anchor="ctr"/>
          <a:lstStyle>
            <a:lvl1pPr algn="l">
              <a:buNone/>
              <a:defRPr sz="77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1260159" y="3200400"/>
            <a:ext cx="8291663" cy="25203150"/>
          </a:xfrm>
        </p:spPr>
        <p:txBody>
          <a:bodyPr/>
          <a:lstStyle>
            <a:lvl1pPr marL="0" indent="0">
              <a:buNone/>
              <a:defRPr sz="5400"/>
            </a:lvl1pPr>
            <a:lvl2pPr>
              <a:buNone/>
              <a:defRPr sz="4600"/>
            </a:lvl2pPr>
            <a:lvl3pPr>
              <a:buNone/>
              <a:defRPr sz="3800"/>
            </a:lvl3pPr>
            <a:lvl4pPr>
              <a:buNone/>
              <a:defRPr sz="3400"/>
            </a:lvl4pPr>
            <a:lvl5pPr>
              <a:buNone/>
              <a:defRPr sz="34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9853731" y="3200400"/>
            <a:ext cx="14719340" cy="25203150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9661207" y="3237329"/>
            <a:ext cx="13861733" cy="192024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12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1050131" y="26217240"/>
            <a:ext cx="16172021" cy="2742012"/>
          </a:xfrm>
        </p:spPr>
        <p:txBody>
          <a:bodyPr anchor="ctr"/>
          <a:lstStyle>
            <a:lvl1pPr algn="l">
              <a:buNone/>
              <a:defRPr sz="77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1050131" y="29049394"/>
            <a:ext cx="16172021" cy="4033838"/>
          </a:xfrm>
        </p:spPr>
        <p:txBody>
          <a:bodyPr lIns="419710" tIns="0"/>
          <a:lstStyle>
            <a:lvl1pPr marL="0" indent="0">
              <a:buNone/>
              <a:defRPr sz="5400"/>
            </a:lvl1pPr>
            <a:lvl2pPr>
              <a:defRPr sz="46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417677" y="5517217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840105" y="8159353"/>
            <a:ext cx="23942993" cy="23761306"/>
          </a:xfrm>
          <a:prstGeom prst="rect">
            <a:avLst/>
          </a:prstGeom>
        </p:spPr>
        <p:txBody>
          <a:bodyPr vert="horz" lIns="349758" tIns="174879" rIns="349758" bIns="174879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17852231" y="400053"/>
            <a:ext cx="6930866" cy="1516856"/>
          </a:xfrm>
          <a:prstGeom prst="rect">
            <a:avLst/>
          </a:prstGeom>
        </p:spPr>
        <p:txBody>
          <a:bodyPr vert="horz" lIns="349758" tIns="174879" rIns="349758" bIns="174879"/>
          <a:lstStyle>
            <a:lvl1pPr algn="l" eaLnBrk="1" latinLnBrk="0" hangingPunct="1">
              <a:defRPr kumimoji="0" sz="46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2E3E6F4-1365-4231-B85E-84A194E93B96}" type="datetimeFigureOut">
              <a:rPr lang="pt-BR" smtClean="0"/>
              <a:t>06/11/14 Digi@rt Informática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8611076" y="400053"/>
            <a:ext cx="9241155" cy="1516856"/>
          </a:xfrm>
          <a:prstGeom prst="rect">
            <a:avLst/>
          </a:prstGeom>
        </p:spPr>
        <p:txBody>
          <a:bodyPr vert="horz" lIns="349758" tIns="174879" rIns="349758" bIns="174879"/>
          <a:lstStyle>
            <a:lvl1pPr algn="r" eaLnBrk="1" latinLnBrk="0" hangingPunct="1">
              <a:defRPr kumimoji="0" sz="46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22682835" y="34004253"/>
            <a:ext cx="2100263" cy="1283494"/>
          </a:xfrm>
          <a:prstGeom prst="rect">
            <a:avLst/>
          </a:prstGeom>
        </p:spPr>
        <p:txBody>
          <a:bodyPr vert="horz" lIns="349758" tIns="174879" rIns="349758" bIns="174879"/>
          <a:lstStyle>
            <a:lvl1pPr algn="r" eaLnBrk="1" latinLnBrk="0" hangingPunct="1">
              <a:defRPr kumimoji="0" sz="46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9FC14C3-B521-46E3-9C9D-6DD70BD771C7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840105" y="2400300"/>
            <a:ext cx="23942993" cy="4400550"/>
          </a:xfrm>
          <a:prstGeom prst="rect">
            <a:avLst/>
          </a:prstGeom>
        </p:spPr>
        <p:txBody>
          <a:bodyPr vert="horz" lIns="349758" tIns="174879" rIns="349758" bIns="174879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417677" y="5517217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1417677" y="5554429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138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1311593" indent="-1311593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12200" kern="1200">
          <a:solidFill>
            <a:schemeClr val="tx2"/>
          </a:solidFill>
          <a:latin typeface="+mn-lt"/>
          <a:ea typeface="+mn-ea"/>
          <a:cs typeface="+mn-cs"/>
        </a:defRPr>
      </a:lvl1pPr>
      <a:lvl2pPr marL="2841784" indent="-1092994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10700" kern="1200">
          <a:solidFill>
            <a:schemeClr val="tx2"/>
          </a:solidFill>
          <a:latin typeface="+mn-lt"/>
          <a:ea typeface="+mn-ea"/>
          <a:cs typeface="+mn-cs"/>
        </a:defRPr>
      </a:lvl2pPr>
      <a:lvl3pPr marL="4371975" indent="-87439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9200" kern="1200">
          <a:solidFill>
            <a:schemeClr val="tx2"/>
          </a:solidFill>
          <a:latin typeface="+mn-lt"/>
          <a:ea typeface="+mn-ea"/>
          <a:cs typeface="+mn-cs"/>
        </a:defRPr>
      </a:lvl3pPr>
      <a:lvl4pPr marL="6120765" indent="-87439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7700" kern="1200">
          <a:solidFill>
            <a:schemeClr val="tx2"/>
          </a:solidFill>
          <a:latin typeface="+mn-lt"/>
          <a:ea typeface="+mn-ea"/>
          <a:cs typeface="+mn-cs"/>
        </a:defRPr>
      </a:lvl4pPr>
      <a:lvl5pPr marL="786955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6900" kern="1200">
          <a:solidFill>
            <a:schemeClr val="tx2"/>
          </a:solidFill>
          <a:latin typeface="+mn-lt"/>
          <a:ea typeface="+mn-ea"/>
          <a:cs typeface="+mn-cs"/>
        </a:defRPr>
      </a:lvl5pPr>
      <a:lvl6pPr marL="961834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6900" kern="1200">
          <a:solidFill>
            <a:schemeClr val="tx2"/>
          </a:solidFill>
          <a:latin typeface="+mn-lt"/>
          <a:ea typeface="+mn-ea"/>
          <a:cs typeface="+mn-cs"/>
        </a:defRPr>
      </a:lvl6pPr>
      <a:lvl7pPr marL="1136713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6100" kern="1200">
          <a:solidFill>
            <a:schemeClr val="tx2"/>
          </a:solidFill>
          <a:latin typeface="+mn-lt"/>
          <a:ea typeface="+mn-ea"/>
          <a:cs typeface="+mn-cs"/>
        </a:defRPr>
      </a:lvl7pPr>
      <a:lvl8pPr marL="1311592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61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1486471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5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00375" y="648322"/>
            <a:ext cx="21818424" cy="3382936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PRODUÇÃO DE MODELOS DIDÁTICOS PARA O ENSINO DE BIOLOGIA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UM RELATO DE EXPERIÊNCIA DOS BOLSISTAS DO PIBID</a:t>
            </a:r>
            <a:r>
              <a:rPr lang="pt-B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Tatiana </a:t>
            </a:r>
            <a:r>
              <a:rPr lang="pt-BR" sz="3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Ferreira de Lima Brito</a:t>
            </a:r>
            <a:r>
              <a:rPr lang="pt-BR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LIDIANE ALVES SOARES; </a:t>
            </a:r>
            <a:r>
              <a:rPr lang="pt-BR" sz="3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Tiago Pereira Florentino,</a:t>
            </a:r>
            <a:br>
              <a:rPr lang="pt-BR" sz="3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3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Mário Luiz Farias Cavalcanti, Paulo César </a:t>
            </a:r>
            <a:r>
              <a:rPr lang="pt-BR" sz="3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Geglio</a:t>
            </a: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3600" dirty="0">
                <a:latin typeface="Times New Roman" pitchFamily="18" charset="0"/>
                <a:cs typeface="Times New Roman" pitchFamily="18" charset="0"/>
              </a:rPr>
            </a:br>
            <a:endParaRPr lang="pt-B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2"/>
          </p:nvPr>
        </p:nvSpPr>
        <p:spPr>
          <a:xfrm>
            <a:off x="1260158" y="4890836"/>
            <a:ext cx="11135768" cy="3010530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pt-B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INTRODUÇÃO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A utilização de novas práticas para o ensino de biologia ainda é vista como uma barreira por muito profissionais da educação. O professor deve procurar alternativas de elaborar material didático que facilite trabalhar determinado conteúdo. Elaborando esse material, o educador terá autonomia para escolher a melhor forma de trabalhar os mais variados conteúdos. A elaboração de modelos didáticos surge como uma forma de facilitar o processo ensino-aprendizagem (Bosco e Cunha, 2013).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A produção desses modelos ainda é deixada de lado por muitos profissionais da educação, pois muitos docentes utilizam apenas o livro didático como a única maneira de estimular a construção do conhecimento e seguem a risca tudo que está escrito. É de extrema importância que esse modelo arcaico seja posto de lado e que comecemos a pensar e elaborar novas formas de ministrar os conteúdos. A utilização desses modelos é uma alternativa eficiente no combate a essas práticas consideradas ultrapassadas (Bosco e Cunha, 2013).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pt-B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t-BR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METODOLOGIA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Para confeccionar o DNA em dupla hélice pintamos três bolas isopor na cor azul, quatro na cor laranja, quatro na cor verde e outras três na cor rosa. Cada cor representa uma base nitrogenada, a cor laranja representa a adenina, a cor azul a guanina, a cor verde a timina e a cor rosa a citosina. Colocamos sete bolas de isopor aleatórias em um pedaço de arame em uma distância de cinco centímetros uma da outra e em outro arame foram colocadas a bolas referentes aos pares correspondentes. Feito isso, fez-se uma pequena torção em ambos os arames para simular a dupla hélice e foi colocado palitos de dentes para simular as ligações de pontes de hidrogênio entre as bases nitrogenadas correspondentes. 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Para confeccionarmos o neurônio foi feito um molde tanto do corpo do neurônio, com também da bainha de mielina, em seguida cortamos o molde do corpo em um emborrachado atóxico, mais conhecido como </a:t>
            </a:r>
            <a:r>
              <a:rPr lang="pt-BR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Etil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Vinil Acetato ou </a:t>
            </a:r>
            <a:r>
              <a:rPr lang="pt-BR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E.V.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de cor laranja e o molde da bainha de mielina no </a:t>
            </a:r>
            <a:r>
              <a:rPr lang="pt-BR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E.V.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de cor marrom. (Fig. 01)</a:t>
            </a: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pt-B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>
          <a:xfrm>
            <a:off x="12802852" y="4968802"/>
            <a:ext cx="11140142" cy="2988332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lnSpc>
                <a:spcPct val="150000"/>
              </a:lnSpc>
              <a:buNone/>
            </a:pPr>
            <a:endParaRPr lang="pt-BR" sz="3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	                                                                        </a:t>
            </a: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sz="100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pt-BR" sz="1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Foto: Tatiana Brito</a:t>
            </a:r>
          </a:p>
          <a:p>
            <a:pPr algn="just">
              <a:lnSpc>
                <a:spcPct val="160000"/>
              </a:lnSpc>
              <a:buNone/>
            </a:pPr>
            <a:r>
              <a:rPr lang="pt-BR" sz="1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Fig. 1: Estrutura da molécula de DNA e do Neurônio confeccionadas a partir de Isopor e </a:t>
            </a:r>
            <a:r>
              <a:rPr lang="pt-BR" sz="10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E.V.A.</a:t>
            </a:r>
            <a:r>
              <a:rPr lang="pt-BR" sz="1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lnSpc>
                <a:spcPct val="160000"/>
              </a:lnSpc>
              <a:buNone/>
            </a:pPr>
            <a:r>
              <a:rPr lang="pt-BR" sz="4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pt-BR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70000"/>
              </a:lnSpc>
              <a:buNone/>
            </a:pPr>
            <a:endParaRPr lang="pt-BR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70000"/>
              </a:lnSpc>
              <a:buNone/>
            </a:pPr>
            <a:endParaRPr lang="pt-B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70000"/>
              </a:lnSpc>
              <a:buNone/>
            </a:pPr>
            <a:r>
              <a:rPr lang="pt-BR" sz="1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CONCLUSÕES</a:t>
            </a: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Produzir materiais didáticos é de extrema importância para o desenvolvimento de uma aula mais dinâmica, significativa para os alunos. Com o professor elaborando o próprio material, terá uma maior autonomia ao trabalhar determinado conteúdo. </a:t>
            </a: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Montar um modelo didático requer tempo e um certo gasto financeiro, mas esse material pode ser reutilizado em outras turmas e/ou anos letivos. </a:t>
            </a: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Os modelos didáticos não devem ser utilizados como a única forma de se repassar o conhecimento e sim como uma forma de auxiliar o professor durante suas aulas. O professor deve iniciar sua aula com o conteúdo teórico e em seguida mostrar aos alunos os modelos didáticos.</a:t>
            </a: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Os modelos didáticos da fita de DNA e o neurônico proporcionam uma melhor visualização das estruturas facilitando o entendimento, proporcionando uma melhor compreensão do conteúdo exposto pelo o professor auxiliando na construção do conhecimento.</a:t>
            </a:r>
          </a:p>
          <a:p>
            <a:pPr algn="ctr">
              <a:lnSpc>
                <a:spcPct val="170000"/>
              </a:lnSpc>
              <a:buNone/>
            </a:pPr>
            <a:r>
              <a:rPr lang="pt-BR" sz="1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REFERÊNCIAS BIBLIOGRÁFICAS</a:t>
            </a: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Bosco, C. B. </a:t>
            </a:r>
            <a:r>
              <a:rPr lang="pt-BR" sz="1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</a:t>
            </a: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Cunha, M. B. 2003. Produção de material didático: ferramenta para a atualização de currículos e revisão da prática pedagógica de Química.</a:t>
            </a:r>
            <a:r>
              <a:rPr lang="pt-BR" sz="1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Olhar do professor</a:t>
            </a: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Ponta Grossa, 6 (1): 185 – 194.</a:t>
            </a: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	Silva, F. G; Barbosa, A. H. D. 2011. Montagem de material didático para o ensino de temas em educação ambiental. </a:t>
            </a:r>
            <a:r>
              <a:rPr lang="pt-BR" sz="1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Revbea</a:t>
            </a: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Rio Grande, 6: 62-70.</a:t>
            </a: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Mendonça, C. de O; Santos, M. W. O. 2011. </a:t>
            </a:r>
            <a:r>
              <a:rPr lang="pt-BR" sz="1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Modelos didáticos para o ensino de ciências e biologia: aparelho reprodutor feminino da fecundação a </a:t>
            </a:r>
            <a:r>
              <a:rPr lang="pt-BR" sz="1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nidação</a:t>
            </a: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V Colóquio Internacional Educação e contemporaneidade. São Cristovão. </a:t>
            </a:r>
          </a:p>
          <a:p>
            <a:pPr algn="just">
              <a:lnSpc>
                <a:spcPct val="170000"/>
              </a:lnSpc>
              <a:buNone/>
            </a:pPr>
            <a:endParaRPr lang="pt-BR" sz="1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s-ES" sz="12000" b="1" cap="sm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pt-BR" dirty="0"/>
          </a:p>
        </p:txBody>
      </p:sp>
      <p:pic>
        <p:nvPicPr>
          <p:cNvPr id="9" name="Imagem 8" descr="UFP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703" y="576289"/>
            <a:ext cx="2219744" cy="3168352"/>
          </a:xfrm>
          <a:prstGeom prst="rect">
            <a:avLst/>
          </a:prstGeom>
        </p:spPr>
      </p:pic>
      <p:pic>
        <p:nvPicPr>
          <p:cNvPr id="10" name="Imagem 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10513" y="576314"/>
            <a:ext cx="2520454" cy="2952328"/>
          </a:xfrm>
          <a:prstGeom prst="rect">
            <a:avLst/>
          </a:prstGeom>
          <a:noFill/>
        </p:spPr>
      </p:pic>
      <p:pic>
        <p:nvPicPr>
          <p:cNvPr id="15" name="Imagem 14" descr="10246832_633187156762838_2989618148271670724_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3743" y="5112818"/>
            <a:ext cx="9721080" cy="4032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71</TotalTime>
  <Words>10</Words>
  <Application>Microsoft Office PowerPoint</Application>
  <PresentationFormat>Personalizar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Franklin Gothic Book</vt:lpstr>
      <vt:lpstr>Franklin Gothic Medium</vt:lpstr>
      <vt:lpstr>Times New Roman</vt:lpstr>
      <vt:lpstr>Wingdings 2</vt:lpstr>
      <vt:lpstr>Viagem</vt:lpstr>
      <vt:lpstr>PRODUÇÃO DE MODELOS DIDÁTICOS PARA O ENSINO DE BIOLOGIA UM RELATO DE EXPERIÊNCIA DOS BOLSISTAS DO PIBID  Tatiana Ferreira de Lima Brito; LIDIANE ALVES SOARES; Tiago Pereira Florentino, Mário Luiz Farias Cavalcanti, Paulo César Geglio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UTILIZAÇÃO DE MODELOS PEDAGÓCICOS E EXPERIMENTAÇÃO NA CONSTRUÇÃO DO CONHECIMENTO – RELATO DE EXPERIÊNCIA  Lidiane Alves Soares; Tatiana Ferreira de Lima Brito; Tiago Pereira Florentino, Mário Luiz Farias Cavalcanti, Paulo César Geglio</dc:title>
  <dc:creator>Claudia e Tathy</dc:creator>
  <cp:lastModifiedBy>Casa</cp:lastModifiedBy>
  <cp:revision>8</cp:revision>
  <dcterms:created xsi:type="dcterms:W3CDTF">2014-09-30T01:39:53Z</dcterms:created>
  <dcterms:modified xsi:type="dcterms:W3CDTF">2014-11-06T21:27:07Z</dcterms:modified>
</cp:coreProperties>
</file>